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gBO7Qsa7WXYLXcvJqYsOhlOIVm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22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hyperlink" Target="https://bensapp.github.io/flic-dataset.html" TargetMode="External"/><Relationship Id="rId5" Type="http://schemas.openxmlformats.org/officeDocument/2006/relationships/hyperlink" Target="http://cocodataset.org/#keypoints-2018" TargetMode="External"/><Relationship Id="rId6" Type="http://schemas.openxmlformats.org/officeDocument/2006/relationships/hyperlink" Target="http://human-pose.mpi-inf.mpg.de/" TargetMode="External"/><Relationship Id="rId7" Type="http://schemas.openxmlformats.org/officeDocument/2006/relationships/hyperlink" Target="http://www.robots.ox.ac.uk/~vgg/data/pose_evaluation/" TargetMode="External"/><Relationship Id="rId8" Type="http://schemas.openxmlformats.org/officeDocument/2006/relationships/hyperlink" Target="http://vision.imar.ro/human3.6m/description.php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gif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13769" l="46243" r="47300" t="74757"/>
          <a:stretch/>
        </p:blipFill>
        <p:spPr>
          <a:xfrm>
            <a:off x="4243475" y="3804175"/>
            <a:ext cx="655800" cy="6555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 b="19487" l="4525" r="5514" t="8174"/>
          <a:stretch/>
        </p:blipFill>
        <p:spPr>
          <a:xfrm>
            <a:off x="6300" y="0"/>
            <a:ext cx="9137699" cy="4132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0.png"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6" y="-6816"/>
            <a:ext cx="9143996" cy="3671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.png" id="63" name="Google Shape;6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0" y="-6113"/>
            <a:ext cx="9137701" cy="413295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/>
          <p:nvPr/>
        </p:nvSpPr>
        <p:spPr>
          <a:xfrm rot="2700000">
            <a:off x="3408972" y="-1247046"/>
            <a:ext cx="2326055" cy="2326055"/>
          </a:xfrm>
          <a:custGeom>
            <a:rect b="b" l="l" r="r" t="t"/>
            <a:pathLst>
              <a:path extrusionOk="0" h="3916118" w="3916118">
                <a:moveTo>
                  <a:pt x="3916118" y="0"/>
                </a:moveTo>
                <a:lnTo>
                  <a:pt x="3916118" y="3916118"/>
                </a:lnTo>
                <a:lnTo>
                  <a:pt x="0" y="3916118"/>
                </a:ln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1700384" y="104908"/>
            <a:ext cx="574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Университет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искусственного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интеллекта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8638" y="1944694"/>
            <a:ext cx="4491129" cy="103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406" y="1830394"/>
            <a:ext cx="8311915" cy="103608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/>
          <p:nvPr/>
        </p:nvSpPr>
        <p:spPr>
          <a:xfrm>
            <a:off x="799594" y="1830394"/>
            <a:ext cx="75447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5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Pose </a:t>
            </a:r>
            <a:endParaRPr b="0" i="0" sz="5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5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Estimation</a:t>
            </a:r>
            <a:endParaRPr b="0" i="0" sz="59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D:\Наташа\корел\сувалкина\презентация НЕЙРОНКИ\ДОД\1.png" id="69" name="Google Shape;69;p1"/>
          <p:cNvPicPr preferRelativeResize="0"/>
          <p:nvPr/>
        </p:nvPicPr>
        <p:blipFill rotWithShape="1">
          <a:blip r:embed="rId5">
            <a:alphaModFix/>
          </a:blip>
          <a:srcRect b="0" l="0" r="0" t="-104875"/>
          <a:stretch/>
        </p:blipFill>
        <p:spPr>
          <a:xfrm>
            <a:off x="4243466" y="3801421"/>
            <a:ext cx="655800" cy="6555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/>
          <p:nvPr/>
        </p:nvSpPr>
        <p:spPr>
          <a:xfrm flipH="1">
            <a:off x="562750" y="1365550"/>
            <a:ext cx="7681200" cy="34983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/>
          <p:nvPr/>
        </p:nvSpPr>
        <p:spPr>
          <a:xfrm flipH="1">
            <a:off x="223250" y="2865349"/>
            <a:ext cx="494100" cy="4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10"/>
          <p:cNvCxnSpPr/>
          <p:nvPr/>
        </p:nvCxnSpPr>
        <p:spPr>
          <a:xfrm flipH="1">
            <a:off x="312224" y="2820373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10"/>
          <p:cNvSpPr txBox="1"/>
          <p:nvPr/>
        </p:nvSpPr>
        <p:spPr>
          <a:xfrm>
            <a:off x="437900" y="249100"/>
            <a:ext cx="8635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27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Модель Open Pose Multi Person от OpenCV</a:t>
            </a:r>
            <a:endParaRPr b="0" i="0" sz="47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1" name="Google Shape;201;p10"/>
          <p:cNvSpPr/>
          <p:nvPr/>
        </p:nvSpPr>
        <p:spPr>
          <a:xfrm flipH="1">
            <a:off x="1063200" y="970300"/>
            <a:ext cx="7643700" cy="35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0"/>
          <p:cNvPicPr preferRelativeResize="0"/>
          <p:nvPr/>
        </p:nvPicPr>
        <p:blipFill rotWithShape="1">
          <a:blip r:embed="rId3">
            <a:alphaModFix/>
          </a:blip>
          <a:srcRect b="56075" l="16113" r="14281" t="2035"/>
          <a:stretch/>
        </p:blipFill>
        <p:spPr>
          <a:xfrm>
            <a:off x="1280300" y="1667150"/>
            <a:ext cx="4196225" cy="7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 b="0" l="26996" r="20430" t="74842"/>
          <a:stretch/>
        </p:blipFill>
        <p:spPr>
          <a:xfrm>
            <a:off x="1280301" y="3595750"/>
            <a:ext cx="3554700" cy="5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4">
            <a:alphaModFix/>
          </a:blip>
          <a:srcRect b="5801" l="5190" r="50412" t="0"/>
          <a:stretch/>
        </p:blipFill>
        <p:spPr>
          <a:xfrm>
            <a:off x="5957050" y="1140438"/>
            <a:ext cx="2812999" cy="3357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205" name="Google Shape;20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063199" y="970375"/>
            <a:ext cx="7681201" cy="35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/>
          <p:nvPr/>
        </p:nvSpPr>
        <p:spPr>
          <a:xfrm>
            <a:off x="1239200" y="1140450"/>
            <a:ext cx="7572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Формула для поиска правильных пар суставов: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10"/>
          <p:cNvSpPr txBox="1"/>
          <p:nvPr/>
        </p:nvSpPr>
        <p:spPr>
          <a:xfrm>
            <a:off x="1239200" y="2809100"/>
            <a:ext cx="4341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где p(u) интерполирует положение двух частей тела dj1 и dj2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 b="0" l="0" r="65276" t="0"/>
          <a:stretch/>
        </p:blipFill>
        <p:spPr>
          <a:xfrm>
            <a:off x="4632850" y="0"/>
            <a:ext cx="2281750" cy="326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3">
            <a:alphaModFix/>
          </a:blip>
          <a:srcRect b="0" l="65275" r="796" t="0"/>
          <a:stretch/>
        </p:blipFill>
        <p:spPr>
          <a:xfrm>
            <a:off x="6914587" y="0"/>
            <a:ext cx="2229413" cy="326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 rotWithShape="1">
          <a:blip r:embed="rId3">
            <a:alphaModFix/>
          </a:blip>
          <a:srcRect b="50431" l="34700" r="34800" t="0"/>
          <a:stretch/>
        </p:blipFill>
        <p:spPr>
          <a:xfrm>
            <a:off x="4632850" y="3302094"/>
            <a:ext cx="2281750" cy="184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/>
          <p:cNvPicPr preferRelativeResize="0"/>
          <p:nvPr/>
        </p:nvPicPr>
        <p:blipFill rotWithShape="1">
          <a:blip r:embed="rId3">
            <a:alphaModFix/>
          </a:blip>
          <a:srcRect b="0" l="34700" r="35501" t="50430"/>
          <a:stretch/>
        </p:blipFill>
        <p:spPr>
          <a:xfrm>
            <a:off x="6914587" y="3302102"/>
            <a:ext cx="2229413" cy="18413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7.png" id="216" name="Google Shape;216;p11"/>
          <p:cNvPicPr preferRelativeResize="0"/>
          <p:nvPr/>
        </p:nvPicPr>
        <p:blipFill rotWithShape="1">
          <a:blip r:embed="rId4">
            <a:alphaModFix/>
          </a:blip>
          <a:srcRect b="0" l="14806" r="0" t="0"/>
          <a:stretch/>
        </p:blipFill>
        <p:spPr>
          <a:xfrm>
            <a:off x="4632850" y="2700"/>
            <a:ext cx="932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1"/>
          <p:cNvSpPr/>
          <p:nvPr/>
        </p:nvSpPr>
        <p:spPr>
          <a:xfrm>
            <a:off x="484025" y="400675"/>
            <a:ext cx="4545300" cy="43530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1"/>
          <p:cNvSpPr/>
          <p:nvPr/>
        </p:nvSpPr>
        <p:spPr>
          <a:xfrm flipH="1" rot="10800000">
            <a:off x="2545058" y="4501389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11"/>
          <p:cNvCxnSpPr/>
          <p:nvPr/>
        </p:nvCxnSpPr>
        <p:spPr>
          <a:xfrm flipH="1">
            <a:off x="2546405" y="4505525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11"/>
          <p:cNvSpPr/>
          <p:nvPr/>
        </p:nvSpPr>
        <p:spPr>
          <a:xfrm flipH="1" rot="10800000">
            <a:off x="2485283" y="163089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11"/>
          <p:cNvCxnSpPr/>
          <p:nvPr/>
        </p:nvCxnSpPr>
        <p:spPr>
          <a:xfrm flipH="1">
            <a:off x="2486630" y="167225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11"/>
          <p:cNvSpPr txBox="1"/>
          <p:nvPr/>
        </p:nvSpPr>
        <p:spPr>
          <a:xfrm>
            <a:off x="987250" y="698088"/>
            <a:ext cx="36456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28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Датасеты для Pose Estimation</a:t>
            </a:r>
            <a:endParaRPr b="0" i="0" sz="5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3" name="Google Shape;223;p11"/>
          <p:cNvSpPr txBox="1"/>
          <p:nvPr/>
        </p:nvSpPr>
        <p:spPr>
          <a:xfrm>
            <a:off x="987250" y="2005600"/>
            <a:ext cx="31788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360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236"/>
              </a:buClr>
              <a:buSzPts val="1500"/>
              <a:buFont typeface="Montserrat"/>
              <a:buChar char="●"/>
            </a:pPr>
            <a:r>
              <a:rPr b="0" i="0" lang="ru" sz="1500" u="sng" cap="none" strike="noStrike">
                <a:solidFill>
                  <a:srgbClr val="303236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COCO Keypoints challenge</a:t>
            </a:r>
            <a:endParaRPr b="0" i="0" sz="1500" u="sng" cap="none" strike="noStrike">
              <a:solidFill>
                <a:srgbClr val="3032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360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03236"/>
              </a:buClr>
              <a:buSzPts val="1500"/>
              <a:buFont typeface="Montserrat"/>
              <a:buChar char="●"/>
            </a:pPr>
            <a:r>
              <a:rPr b="0" i="0" lang="ru" sz="1500" u="sng" cap="none" strike="noStrike">
                <a:solidFill>
                  <a:srgbClr val="303236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MPII Human Pose Dataset</a:t>
            </a:r>
            <a:endParaRPr b="0" i="0" sz="1500" u="sng" cap="none" strike="noStrike">
              <a:solidFill>
                <a:srgbClr val="3032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360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03236"/>
              </a:buClr>
              <a:buSzPts val="1500"/>
              <a:buFont typeface="Montserrat"/>
              <a:buChar char="●"/>
            </a:pPr>
            <a:r>
              <a:rPr b="0" i="0" lang="ru" sz="1500" u="sng" cap="none" strike="noStrike">
                <a:solidFill>
                  <a:srgbClr val="303236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VGG Pose Dataset</a:t>
            </a:r>
            <a:endParaRPr b="0" i="0" sz="1800" u="sng" cap="none" strike="noStrike">
              <a:solidFill>
                <a:srgbClr val="3032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360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03236"/>
              </a:buClr>
              <a:buSzPts val="1500"/>
              <a:buFont typeface="Montserrat"/>
              <a:buChar char="●"/>
            </a:pPr>
            <a:r>
              <a:rPr b="0" i="0" lang="ru" sz="1500" u="sng" cap="none" strike="noStrike">
                <a:solidFill>
                  <a:srgbClr val="303236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Human3.6M</a:t>
            </a:r>
            <a:endParaRPr b="0" i="0" sz="1800" u="sng" cap="none" strike="noStrike">
              <a:solidFill>
                <a:srgbClr val="3032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3600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303236"/>
              </a:buClr>
              <a:buSzPts val="1500"/>
              <a:buFont typeface="Montserrat"/>
              <a:buChar char="●"/>
            </a:pPr>
            <a:r>
              <a:rPr b="0" i="0" lang="ru" sz="1500" u="sng" cap="none" strike="noStrike">
                <a:solidFill>
                  <a:srgbClr val="303236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FLIC</a:t>
            </a:r>
            <a:endParaRPr b="0" i="0" sz="1500" u="sng" cap="none" strike="noStrike">
              <a:solidFill>
                <a:srgbClr val="3032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артинки по запросу grey wave" id="228" name="Google Shape;228;p12"/>
          <p:cNvPicPr preferRelativeResize="0"/>
          <p:nvPr/>
        </p:nvPicPr>
        <p:blipFill rotWithShape="1">
          <a:blip r:embed="rId3">
            <a:alphaModFix/>
          </a:blip>
          <a:srcRect b="13381" l="0" r="26616" t="0"/>
          <a:stretch/>
        </p:blipFill>
        <p:spPr>
          <a:xfrm>
            <a:off x="0" y="0"/>
            <a:ext cx="9143999" cy="511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8569" y="1006688"/>
            <a:ext cx="4148012" cy="338666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2"/>
          <p:cNvSpPr/>
          <p:nvPr/>
        </p:nvSpPr>
        <p:spPr>
          <a:xfrm>
            <a:off x="963244" y="750150"/>
            <a:ext cx="2093700" cy="36432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2"/>
          <p:cNvPicPr preferRelativeResize="0"/>
          <p:nvPr/>
        </p:nvPicPr>
        <p:blipFill rotWithShape="1">
          <a:blip r:embed="rId4">
            <a:alphaModFix/>
          </a:blip>
          <a:srcRect b="1369" l="62579" r="0" t="0"/>
          <a:stretch/>
        </p:blipFill>
        <p:spPr>
          <a:xfrm>
            <a:off x="2467201" y="1006688"/>
            <a:ext cx="1552236" cy="334038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/>
          <p:nvPr/>
        </p:nvSpPr>
        <p:spPr>
          <a:xfrm rot="-5400000">
            <a:off x="662963" y="1054885"/>
            <a:ext cx="606600" cy="6033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"/>
          <p:cNvSpPr/>
          <p:nvPr/>
        </p:nvSpPr>
        <p:spPr>
          <a:xfrm>
            <a:off x="4053901" y="1590137"/>
            <a:ext cx="52395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ru" sz="45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Спасибо</a:t>
            </a:r>
            <a:endParaRPr b="0" i="0" sz="45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ru" sz="45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 внимание</a:t>
            </a:r>
            <a:endParaRPr b="0" i="0" sz="45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D:\Наташа\корел\сувалкина\презентация НЕЙРОНКИ\ДОД\14.png" id="234" name="Google Shape;23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310" y="1122939"/>
            <a:ext cx="501844" cy="46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98571" l="0" r="0" t="0"/>
          <a:stretch/>
        </p:blipFill>
        <p:spPr>
          <a:xfrm>
            <a:off x="5187925" y="-6"/>
            <a:ext cx="3956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 b="98571" l="0" r="0" t="0"/>
          <a:stretch/>
        </p:blipFill>
        <p:spPr>
          <a:xfrm>
            <a:off x="5402525" y="0"/>
            <a:ext cx="3741476" cy="69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2525" y="638806"/>
            <a:ext cx="3741475" cy="3981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7.png" id="77" name="Google Shape;77;p2"/>
          <p:cNvPicPr preferRelativeResize="0"/>
          <p:nvPr/>
        </p:nvPicPr>
        <p:blipFill rotWithShape="1">
          <a:blip r:embed="rId4">
            <a:alphaModFix/>
          </a:blip>
          <a:srcRect b="0" l="14806" r="0" t="0"/>
          <a:stretch/>
        </p:blipFill>
        <p:spPr>
          <a:xfrm>
            <a:off x="5187925" y="2700"/>
            <a:ext cx="25555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/>
          <p:nvPr/>
        </p:nvSpPr>
        <p:spPr>
          <a:xfrm>
            <a:off x="484025" y="400675"/>
            <a:ext cx="4918500" cy="43530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 flipH="1" rot="10800000">
            <a:off x="2731670" y="4501389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2"/>
          <p:cNvCxnSpPr/>
          <p:nvPr/>
        </p:nvCxnSpPr>
        <p:spPr>
          <a:xfrm flipH="1">
            <a:off x="2733017" y="4505525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2"/>
          <p:cNvSpPr txBox="1"/>
          <p:nvPr/>
        </p:nvSpPr>
        <p:spPr>
          <a:xfrm>
            <a:off x="630325" y="1850375"/>
            <a:ext cx="44814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b="0" i="0" lang="ru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Pose Estimation (с англ. «оценка позы») – это задача компьютерного зрения, которая заключается в определении позы объекта (например, человека) на изображении или видео. 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b="0" i="0" lang="ru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Определение позы происходит по ключевым точкам объекта, например, для человека такими точками являются суставы (локти, колени и т. д.).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b="0" i="0" lang="ru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Задача Pose Estimation – найти эти точки.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2"/>
          <p:cNvSpPr/>
          <p:nvPr/>
        </p:nvSpPr>
        <p:spPr>
          <a:xfrm flipH="1" rot="10800000">
            <a:off x="2671895" y="163089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2"/>
          <p:cNvCxnSpPr/>
          <p:nvPr/>
        </p:nvCxnSpPr>
        <p:spPr>
          <a:xfrm flipH="1">
            <a:off x="2673242" y="167225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2"/>
          <p:cNvSpPr txBox="1"/>
          <p:nvPr/>
        </p:nvSpPr>
        <p:spPr>
          <a:xfrm>
            <a:off x="1003775" y="632513"/>
            <a:ext cx="36456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ru" sz="2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Постановка задачи</a:t>
            </a:r>
            <a:endParaRPr b="0" i="0" sz="1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/>
          <p:nvPr/>
        </p:nvSpPr>
        <p:spPr>
          <a:xfrm>
            <a:off x="876500" y="955550"/>
            <a:ext cx="7681200" cy="34983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8403100" y="2455349"/>
            <a:ext cx="494100" cy="4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3"/>
          <p:cNvCxnSpPr/>
          <p:nvPr/>
        </p:nvCxnSpPr>
        <p:spPr>
          <a:xfrm>
            <a:off x="8307226" y="2410373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3"/>
          <p:cNvSpPr txBox="1"/>
          <p:nvPr/>
        </p:nvSpPr>
        <p:spPr>
          <a:xfrm>
            <a:off x="437900" y="161300"/>
            <a:ext cx="8416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4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Компьютерное зрение</a:t>
            </a:r>
            <a:endParaRPr b="0" i="0" sz="41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413551" y="1209111"/>
            <a:ext cx="7643700" cy="352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49256" t="0"/>
          <a:stretch/>
        </p:blipFill>
        <p:spPr>
          <a:xfrm>
            <a:off x="5923038" y="1177713"/>
            <a:ext cx="2134212" cy="2937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2179" y="1290587"/>
            <a:ext cx="2041358" cy="275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325" y="1290587"/>
            <a:ext cx="2041358" cy="27530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/>
          <p:nvPr/>
        </p:nvSpPr>
        <p:spPr>
          <a:xfrm>
            <a:off x="3932348" y="1434718"/>
            <a:ext cx="795000" cy="23202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20.png" id="98" name="Google Shape;98;p3"/>
          <p:cNvPicPr preferRelativeResize="0"/>
          <p:nvPr/>
        </p:nvPicPr>
        <p:blipFill rotWithShape="1">
          <a:blip r:embed="rId5">
            <a:alphaModFix/>
          </a:blip>
          <a:srcRect b="0" l="1681" r="0" t="0"/>
          <a:stretch/>
        </p:blipFill>
        <p:spPr>
          <a:xfrm>
            <a:off x="505325" y="1199275"/>
            <a:ext cx="7551925" cy="34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514832" y="4191124"/>
            <a:ext cx="204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3242118" y="4191124"/>
            <a:ext cx="204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 Detection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5969404" y="4191124"/>
            <a:ext cx="204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Pose Estimation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 flipH="1">
            <a:off x="562750" y="1365550"/>
            <a:ext cx="7681200" cy="34983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 flipH="1">
            <a:off x="223250" y="2865349"/>
            <a:ext cx="494100" cy="4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4"/>
          <p:cNvCxnSpPr/>
          <p:nvPr/>
        </p:nvCxnSpPr>
        <p:spPr>
          <a:xfrm flipH="1">
            <a:off x="312224" y="2820373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4"/>
          <p:cNvSpPr txBox="1"/>
          <p:nvPr/>
        </p:nvSpPr>
        <p:spPr>
          <a:xfrm>
            <a:off x="437900" y="161300"/>
            <a:ext cx="8268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3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Виды объектов для оценки позы</a:t>
            </a:r>
            <a:endParaRPr b="0" i="0" sz="48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" name="Google Shape;110;p4"/>
          <p:cNvSpPr/>
          <p:nvPr/>
        </p:nvSpPr>
        <p:spPr>
          <a:xfrm flipH="1">
            <a:off x="1063200" y="970300"/>
            <a:ext cx="7643700" cy="35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20.png"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63198" y="970363"/>
            <a:ext cx="7681201" cy="35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1166000" y="1418900"/>
            <a:ext cx="3291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69999" lvl="0" marL="26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AutoNum type="arabicPeriod"/>
            </a:pPr>
            <a:r>
              <a:rPr b="0" i="0" lang="ru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Жёсткие объекты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5289975" y="1418900"/>
            <a:ext cx="32910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  Гибкие объекты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988" y="2249375"/>
            <a:ext cx="3601326" cy="2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9975" y="2247087"/>
            <a:ext cx="3291000" cy="21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/>
          <p:nvPr/>
        </p:nvSpPr>
        <p:spPr>
          <a:xfrm>
            <a:off x="876500" y="1303375"/>
            <a:ext cx="7681200" cy="34983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8403100" y="2803174"/>
            <a:ext cx="494100" cy="4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5"/>
          <p:cNvCxnSpPr/>
          <p:nvPr/>
        </p:nvCxnSpPr>
        <p:spPr>
          <a:xfrm>
            <a:off x="8307226" y="2758198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5"/>
          <p:cNvSpPr txBox="1"/>
          <p:nvPr/>
        </p:nvSpPr>
        <p:spPr>
          <a:xfrm>
            <a:off x="437900" y="161300"/>
            <a:ext cx="8416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2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Оценка позы в 2d и 3d</a:t>
            </a:r>
            <a:endParaRPr b="0" i="0" sz="42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413551" y="1032786"/>
            <a:ext cx="7643700" cy="352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800" y="882500"/>
            <a:ext cx="6979216" cy="3673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1681" r="0" t="0"/>
          <a:stretch/>
        </p:blipFill>
        <p:spPr>
          <a:xfrm>
            <a:off x="437900" y="882500"/>
            <a:ext cx="7619349" cy="36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 b="0" l="0" r="50303" t="0"/>
          <a:stretch/>
        </p:blipFill>
        <p:spPr>
          <a:xfrm>
            <a:off x="0" y="0"/>
            <a:ext cx="39037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50862" r="0" t="0"/>
          <a:stretch/>
        </p:blipFill>
        <p:spPr>
          <a:xfrm>
            <a:off x="0" y="2571750"/>
            <a:ext cx="39037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артинки по запросу grey wave" id="133" name="Google Shape;133;p6"/>
          <p:cNvPicPr preferRelativeResize="0"/>
          <p:nvPr/>
        </p:nvPicPr>
        <p:blipFill rotWithShape="1">
          <a:blip r:embed="rId4">
            <a:alphaModFix amt="80000"/>
          </a:blip>
          <a:srcRect b="-3777" l="0" r="17715" t="0"/>
          <a:stretch/>
        </p:blipFill>
        <p:spPr>
          <a:xfrm>
            <a:off x="3903700" y="1088775"/>
            <a:ext cx="5240300" cy="41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 flipH="1">
            <a:off x="4639275" y="427050"/>
            <a:ext cx="2448300" cy="12678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6806175" y="782100"/>
            <a:ext cx="544800" cy="55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 flipH="1">
            <a:off x="4831950" y="726300"/>
            <a:ext cx="38223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ru" sz="37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Применение</a:t>
            </a:r>
            <a:endParaRPr b="0" i="0" sz="37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0" y="0"/>
            <a:ext cx="39036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 rot="-5400000">
            <a:off x="248100" y="4336594"/>
            <a:ext cx="557700" cy="5448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14.png" id="139" name="Google Shape;13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5989" y="4375361"/>
            <a:ext cx="501844" cy="4671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4572000" y="2137225"/>
            <a:ext cx="4428900" cy="25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Дополненная реальность </a:t>
            </a:r>
            <a:b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(онлайн примерочные)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Компьютерные игры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Робототехника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Кино и анимация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Медицина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 flipH="1">
            <a:off x="-43230" y="928107"/>
            <a:ext cx="9187200" cy="42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2555225" y="303700"/>
            <a:ext cx="1225121" cy="30306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"/>
          <p:cNvSpPr/>
          <p:nvPr/>
        </p:nvSpPr>
        <p:spPr>
          <a:xfrm flipH="1" rot="10800000">
            <a:off x="2777300" y="4480933"/>
            <a:ext cx="1003027" cy="279362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48" name="Google Shape;148;p7"/>
          <p:cNvPicPr preferRelativeResize="0"/>
          <p:nvPr/>
        </p:nvPicPr>
        <p:blipFill rotWithShape="1">
          <a:blip r:embed="rId3">
            <a:alphaModFix/>
          </a:blip>
          <a:srcRect b="51493" l="0" r="0" t="0"/>
          <a:stretch/>
        </p:blipFill>
        <p:spPr>
          <a:xfrm>
            <a:off x="4292425" y="1460025"/>
            <a:ext cx="4851550" cy="182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51492"/>
          <a:stretch/>
        </p:blipFill>
        <p:spPr>
          <a:xfrm>
            <a:off x="4292425" y="3346090"/>
            <a:ext cx="4851550" cy="1828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50" name="Google Shape;15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43224" y="606775"/>
            <a:ext cx="9187199" cy="458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 rot="5400000">
            <a:off x="-161949" y="1110441"/>
            <a:ext cx="4456540" cy="2843058"/>
          </a:xfrm>
          <a:custGeom>
            <a:rect b="b" l="l" r="r" t="t"/>
            <a:pathLst>
              <a:path extrusionOk="0" h="159992" w="275350">
                <a:moveTo>
                  <a:pt x="0" y="0"/>
                </a:moveTo>
                <a:lnTo>
                  <a:pt x="0" y="159992"/>
                </a:lnTo>
                <a:lnTo>
                  <a:pt x="275350" y="159992"/>
                </a:lnTo>
                <a:lnTo>
                  <a:pt x="275350" y="0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"/>
          <p:cNvSpPr txBox="1"/>
          <p:nvPr>
            <p:ph type="title"/>
          </p:nvPr>
        </p:nvSpPr>
        <p:spPr>
          <a:xfrm>
            <a:off x="1005175" y="764375"/>
            <a:ext cx="820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Подходы к оценке позы</a:t>
            </a:r>
            <a:endParaRPr sz="292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1005175" y="1460025"/>
            <a:ext cx="3198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6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1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Модель top-down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Сначала нужно найти все объекты через Object Detection, а затем внутри каждого искать необходимые точки (левое плечо, правое плечо, левая кисть, правая кисть и т. д.)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1005175" y="3290075"/>
            <a:ext cx="332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6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 startAt="2"/>
            </a:pPr>
            <a:r>
              <a:rPr b="1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Модель bottom-up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Сразу на всей картинке ищем возможные точки (все левые плечи, все правые плечи, все правые колени и т. д.)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 flipH="1">
            <a:off x="-43230" y="928107"/>
            <a:ext cx="9187200" cy="42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175" y="2637875"/>
            <a:ext cx="8068900" cy="21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/>
          <p:nvPr/>
        </p:nvSpPr>
        <p:spPr>
          <a:xfrm>
            <a:off x="2555225" y="303700"/>
            <a:ext cx="1225121" cy="30306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"/>
          <p:cNvSpPr/>
          <p:nvPr/>
        </p:nvSpPr>
        <p:spPr>
          <a:xfrm flipH="1" rot="10800000">
            <a:off x="2777300" y="4480933"/>
            <a:ext cx="1003027" cy="279362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descr="D:\Наташа\корел\сувалкина\презентация НЕЙРОНКИ\ДОД\20.png" id="163" name="Google Shape;1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43224" y="606775"/>
            <a:ext cx="9187199" cy="45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 rot="5400000">
            <a:off x="-161949" y="1110441"/>
            <a:ext cx="4456540" cy="2843058"/>
          </a:xfrm>
          <a:custGeom>
            <a:rect b="b" l="l" r="r" t="t"/>
            <a:pathLst>
              <a:path extrusionOk="0" h="159992" w="275350">
                <a:moveTo>
                  <a:pt x="0" y="0"/>
                </a:moveTo>
                <a:lnTo>
                  <a:pt x="0" y="159992"/>
                </a:lnTo>
                <a:lnTo>
                  <a:pt x="275350" y="159992"/>
                </a:lnTo>
                <a:lnTo>
                  <a:pt x="275350" y="0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"/>
          <p:cNvSpPr txBox="1"/>
          <p:nvPr>
            <p:ph type="title"/>
          </p:nvPr>
        </p:nvSpPr>
        <p:spPr>
          <a:xfrm>
            <a:off x="1005175" y="737325"/>
            <a:ext cx="82005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Модель Open Pose Multi Person от OpenCV</a:t>
            </a:r>
            <a:endParaRPr sz="262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1005175" y="1247800"/>
            <a:ext cx="78978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Обучена на датасете COCO, который имеет 18 точек каждого объекта.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Состоит из нескольких частей: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Предобученная VGG-19 для определения фичей на входном изображении.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Свертки для предсказания карт уверенности местоположения частей тела как отдельно, так и в совокупности с другими частями.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>
            <a:off x="876500" y="955550"/>
            <a:ext cx="7681200" cy="34983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8403100" y="2455349"/>
            <a:ext cx="494100" cy="4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9"/>
          <p:cNvCxnSpPr/>
          <p:nvPr/>
        </p:nvCxnSpPr>
        <p:spPr>
          <a:xfrm>
            <a:off x="8307226" y="2410373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9"/>
          <p:cNvSpPr txBox="1"/>
          <p:nvPr/>
        </p:nvSpPr>
        <p:spPr>
          <a:xfrm>
            <a:off x="363750" y="161300"/>
            <a:ext cx="8416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3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Карты уверенности и сродства</a:t>
            </a:r>
            <a:endParaRPr b="0" i="0" sz="46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413551" y="1209111"/>
            <a:ext cx="7643700" cy="352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900" y="1252325"/>
            <a:ext cx="2322575" cy="172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900" y="3023119"/>
            <a:ext cx="2322575" cy="1727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78" name="Google Shape;178;p9"/>
          <p:cNvPicPr preferRelativeResize="0"/>
          <p:nvPr/>
        </p:nvPicPr>
        <p:blipFill rotWithShape="1">
          <a:blip r:embed="rId5">
            <a:alphaModFix/>
          </a:blip>
          <a:srcRect b="0" l="1681" r="0" t="0"/>
          <a:stretch/>
        </p:blipFill>
        <p:spPr>
          <a:xfrm>
            <a:off x="488450" y="1199275"/>
            <a:ext cx="7556625" cy="357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 txBox="1"/>
          <p:nvPr/>
        </p:nvSpPr>
        <p:spPr>
          <a:xfrm>
            <a:off x="2893675" y="1199275"/>
            <a:ext cx="5076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 вход сети подается картинка, а на выходе получаем карты уверенности и сродства.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 выходе получаем размерность (n, 57, h, w), где 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❏"/>
            </a:pPr>
            <a:r>
              <a:rPr b="0" i="0" lang="ru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 – номер изображения (если их несколько);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❏"/>
            </a:pPr>
            <a:r>
              <a:rPr b="0" i="0" lang="ru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57 – карты уверенности и сродства. Первые 19 – это карты уверенности для каждой части отдельно (левое плечо, левое запястье и т. д.), а с 20 по 52 являются матрицами PAF (сродство двух частей, например, левого локтя и левой кисти);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❏"/>
            </a:pPr>
            <a:r>
              <a:rPr b="0" i="0" lang="ru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 – высота выходной карты;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000"/>
              <a:buFont typeface="Montserrat"/>
              <a:buChar char="❏"/>
            </a:pPr>
            <a:r>
              <a:rPr b="0" i="0" lang="ru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 – ширина выходной карты.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9"/>
          <p:cNvGrpSpPr/>
          <p:nvPr/>
        </p:nvGrpSpPr>
        <p:grpSpPr>
          <a:xfrm>
            <a:off x="6708954" y="1634427"/>
            <a:ext cx="1341348" cy="1088453"/>
            <a:chOff x="6708937" y="1634040"/>
            <a:chExt cx="1341348" cy="1201515"/>
          </a:xfrm>
        </p:grpSpPr>
        <p:sp>
          <p:nvSpPr>
            <p:cNvPr id="181" name="Google Shape;181;p9"/>
            <p:cNvSpPr/>
            <p:nvPr/>
          </p:nvSpPr>
          <p:spPr>
            <a:xfrm rot="-1615641">
              <a:off x="6774240" y="1776918"/>
              <a:ext cx="742613" cy="466191"/>
            </a:xfrm>
            <a:prstGeom prst="parallelogram">
              <a:avLst>
                <a:gd fmla="val 5244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 rot="-1615641">
              <a:off x="6891272" y="1889310"/>
              <a:ext cx="742613" cy="466191"/>
            </a:xfrm>
            <a:prstGeom prst="parallelogram">
              <a:avLst>
                <a:gd fmla="val 5244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 rot="-1615641">
              <a:off x="7008304" y="2001702"/>
              <a:ext cx="742613" cy="466191"/>
            </a:xfrm>
            <a:prstGeom prst="parallelogram">
              <a:avLst>
                <a:gd fmla="val 5244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1615641">
              <a:off x="7125336" y="2114094"/>
              <a:ext cx="742613" cy="466191"/>
            </a:xfrm>
            <a:prstGeom prst="parallelogram">
              <a:avLst>
                <a:gd fmla="val 5244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 rot="-1615641">
              <a:off x="7242368" y="2226486"/>
              <a:ext cx="742613" cy="466191"/>
            </a:xfrm>
            <a:prstGeom prst="parallelogram">
              <a:avLst>
                <a:gd fmla="val 5244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6" name="Google Shape;18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8677" y="1808259"/>
            <a:ext cx="854084" cy="9839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9"/>
          <p:cNvCxnSpPr/>
          <p:nvPr/>
        </p:nvCxnSpPr>
        <p:spPr>
          <a:xfrm>
            <a:off x="4550450" y="2298547"/>
            <a:ext cx="546300" cy="3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8" name="Google Shape;188;p9"/>
          <p:cNvSpPr/>
          <p:nvPr/>
        </p:nvSpPr>
        <p:spPr>
          <a:xfrm>
            <a:off x="5252639" y="1862499"/>
            <a:ext cx="854100" cy="744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 Pose model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" name="Google Shape;189;p9"/>
          <p:cNvCxnSpPr/>
          <p:nvPr/>
        </p:nvCxnSpPr>
        <p:spPr>
          <a:xfrm>
            <a:off x="6248386" y="2298547"/>
            <a:ext cx="546300" cy="3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" name="Google Shape;190;p9"/>
          <p:cNvSpPr txBox="1"/>
          <p:nvPr/>
        </p:nvSpPr>
        <p:spPr>
          <a:xfrm>
            <a:off x="3347012" y="2719506"/>
            <a:ext cx="111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Картинка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5122357" y="2719506"/>
            <a:ext cx="111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7033894" y="2719506"/>
            <a:ext cx="6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Карты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